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60" r:id="rId3"/>
    <p:sldId id="271" r:id="rId4"/>
    <p:sldId id="272" r:id="rId5"/>
    <p:sldId id="273" r:id="rId6"/>
    <p:sldId id="257" r:id="rId7"/>
    <p:sldId id="274" r:id="rId8"/>
    <p:sldId id="275" r:id="rId9"/>
    <p:sldId id="261" r:id="rId10"/>
    <p:sldId id="25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an Williams" initials="DW" lastIdx="1" clrIdx="0">
    <p:extLst/>
  </p:cmAuthor>
  <p:cmAuthor id="2" name="Dean Williams" initials="DW [2]" lastIdx="1" clrIdx="1">
    <p:extLst/>
  </p:cmAuthor>
  <p:cmAuthor id="3" name="Dean Williams" initials="DW [3]" lastIdx="1" clrIdx="2">
    <p:extLst/>
  </p:cmAuthor>
  <p:cmAuthor id="4" name="Dean Williams" initials="DW [4]" lastIdx="1" clrIdx="3">
    <p:extLst/>
  </p:cmAuthor>
  <p:cmAuthor id="5" name="Dean Williams" initials="DW [5]" lastIdx="1" clrIdx="4">
    <p:extLst/>
  </p:cmAuthor>
  <p:cmAuthor id="6" name="Dean Williams" initials="DW [6]" lastIdx="1" clrIdx="5">
    <p:extLst/>
  </p:cmAuthor>
  <p:cmAuthor id="7" name="Dean Williams" initials="DW [7]" lastIdx="1" clrIdx="6">
    <p:extLst/>
  </p:cmAuthor>
  <p:cmAuthor id="8" name="Dean Williams" initials="DW [8]" lastIdx="1" clrIdx="7">
    <p:extLst/>
  </p:cmAuthor>
  <p:cmAuthor id="9" name="Dean Williams" initials="DW [9]" lastIdx="1" clrIdx="8">
    <p:extLst/>
  </p:cmAuthor>
  <p:cmAuthor id="10" name="Dean Williams" initials="DW [10]" lastIdx="1" clrIdx="9">
    <p:extLst/>
  </p:cmAuthor>
  <p:cmAuthor id="11" name="Dean Williams" initials="DW [11]" lastIdx="1" clrIdx="10">
    <p:extLst/>
  </p:cmAuthor>
  <p:cmAuthor id="12" name="Dean Williams" initials="DW [12]" lastIdx="1" clrIdx="11">
    <p:extLst/>
  </p:cmAuthor>
  <p:cmAuthor id="13" name="Dean Williams" initials="DW [13]" lastIdx="1" clrIdx="12">
    <p:extLst/>
  </p:cmAuthor>
  <p:cmAuthor id="14" name="Dean Williams" initials="DW [14]" lastIdx="1" clrIdx="13">
    <p:extLst/>
  </p:cmAuthor>
  <p:cmAuthor id="15" name="Dean Williams" initials="DW [15]" lastIdx="1" clrIdx="1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8F0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p:restoredTop sz="79144"/>
  </p:normalViewPr>
  <p:slideViewPr>
    <p:cSldViewPr snapToGrid="0" snapToObjects="1">
      <p:cViewPr varScale="1">
        <p:scale>
          <a:sx n="89" d="100"/>
          <a:sy n="89" d="100"/>
        </p:scale>
        <p:origin x="168" y="272"/>
      </p:cViewPr>
      <p:guideLst/>
    </p:cSldViewPr>
  </p:slideViewPr>
  <p:notesTextViewPr>
    <p:cViewPr>
      <p:scale>
        <a:sx n="1" d="1"/>
        <a:sy n="1" d="1"/>
      </p:scale>
      <p:origin x="0" y="0"/>
    </p:cViewPr>
  </p:notesText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15" dt="2017-05-16T05:25:17.253" idx="1">
    <p:pos x="2803" y="3293"/>
    <p:text>In your presentation, you are focusing on scientific research integration into ESGF that is beneficial to BER and the Earth science communities.  This also includes "visualization" and "Exploratory Analysis".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F4334-9921-3B41-B1DE-82974365B276}"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958E-3B52-064F-8A28-C098ED29FE35}" type="slidenum">
              <a:rPr lang="en-US" smtClean="0"/>
              <a:t>‹#›</a:t>
            </a:fld>
            <a:endParaRPr lang="en-US"/>
          </a:p>
        </p:txBody>
      </p:sp>
    </p:spTree>
    <p:extLst>
      <p:ext uri="{BB962C8B-B14F-4D97-AF65-F5344CB8AC3E}">
        <p14:creationId xmlns:p14="http://schemas.microsoft.com/office/powerpoint/2010/main" val="107015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a:t>
            </a:fld>
            <a:endParaRPr lang="en-US"/>
          </a:p>
        </p:txBody>
      </p:sp>
    </p:spTree>
    <p:extLst>
      <p:ext uri="{BB962C8B-B14F-4D97-AF65-F5344CB8AC3E}">
        <p14:creationId xmlns:p14="http://schemas.microsoft.com/office/powerpoint/2010/main" val="182180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5</a:t>
            </a:fld>
            <a:endParaRPr lang="en-US"/>
          </a:p>
        </p:txBody>
      </p:sp>
    </p:spTree>
    <p:extLst>
      <p:ext uri="{BB962C8B-B14F-4D97-AF65-F5344CB8AC3E}">
        <p14:creationId xmlns:p14="http://schemas.microsoft.com/office/powerpoint/2010/main" val="1603209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one of examples</a:t>
            </a:r>
            <a:r>
              <a:rPr lang="en-US" baseline="0" dirty="0" smtClean="0"/>
              <a:t> that I have been working on recent days. This is newly developed evaluation metrics for the modes of variability. The mode of variability is known large scale pattern in the atmosphere or the ocean, here I’ve selected five modes to build a metric, which are Pacific Northern American pattern, Pacific Decadal Oscillation, Southern Annular Mode, Northern Atlantic Oscillation, and Northern Annual Mode. </a:t>
            </a:r>
          </a:p>
          <a:p>
            <a:endParaRPr lang="en-US" baseline="0" dirty="0" smtClean="0"/>
          </a:p>
          <a:p>
            <a:r>
              <a:rPr lang="en-US" baseline="0" dirty="0" smtClean="0"/>
              <a:t>By calculating root mean square error of each mode’s simulated pattern in different seasons from 200 climate model runs, we get this plot.  Each column represents individual climate simulation, while the rows are for individual modes in each season.  It means that this one plot summarize information from hundred terabyte of data, which easily show which model is doing great and which model is not. </a:t>
            </a:r>
          </a:p>
          <a:p>
            <a:endParaRPr lang="en-US" baseline="0" dirty="0" smtClean="0"/>
          </a:p>
          <a:p>
            <a:r>
              <a:rPr lang="en-US" baseline="0" dirty="0" smtClean="0"/>
              <a:t>Assume this work is done by individual researcher outside, that should be a massive work. She or he has to download all hundreds terabyte data and store them in their side, organize the directory tree to handle, and so on, handling lots of technical details, unless they already have it.  </a:t>
            </a:r>
          </a:p>
          <a:p>
            <a:endParaRPr lang="en-US" baseline="0" dirty="0" smtClean="0"/>
          </a:p>
          <a:p>
            <a:r>
              <a:rPr lang="en-US" baseline="0" dirty="0" smtClean="0"/>
              <a:t>We plan to build this kind of comprehensive metrics from ESGF server-side. It would let users update their own metrics, or we can collaborate with them to build their newly developed metrics in our side, and can be easily applied to all the dataset archived in ESGF node. I am sure that this should be a win-win approach for both the research communities and us by building collaborative ecosystem.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9</a:t>
            </a:fld>
            <a:endParaRPr lang="en-US"/>
          </a:p>
        </p:txBody>
      </p:sp>
    </p:spTree>
    <p:extLst>
      <p:ext uri="{BB962C8B-B14F-4D97-AF65-F5344CB8AC3E}">
        <p14:creationId xmlns:p14="http://schemas.microsoft.com/office/powerpoint/2010/main" val="129295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D93A5-C5E0-9141-9981-89804EB6410A}" type="datetime1">
              <a:rPr lang="en-US" smtClean="0"/>
              <a:t>6/4/17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6E211-3039-2743-A347-CAB2083E7714}"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0271F-C8D3-6A40-B97F-179D264DC7D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6669FB-F3B9-CD4D-BB4E-B7DA124D76D4}"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14D8C-073E-A04F-98F6-081ED32768D2}"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E6314-992A-984D-9542-0B568B28668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98008-1941-EE48-8F4E-0C3CFE0CF7EC}"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B89F65-BE36-F44F-A52A-0474E365A2EC}"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5EA37D-75F0-904D-90C2-7D575B0ED75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353" t="9911" r="-112" b="13799"/>
          <a:stretch/>
        </p:blipFill>
        <p:spPr>
          <a:xfrm>
            <a:off x="-1032096" y="0"/>
            <a:ext cx="13224095" cy="6858000"/>
          </a:xfrm>
          <a:prstGeom prst="rect">
            <a:avLst/>
          </a:prstGeom>
        </p:spPr>
      </p:pic>
      <p:grpSp>
        <p:nvGrpSpPr>
          <p:cNvPr id="19" name="Group 18"/>
          <p:cNvGrpSpPr/>
          <p:nvPr userDrawn="1"/>
        </p:nvGrpSpPr>
        <p:grpSpPr>
          <a:xfrm>
            <a:off x="150812" y="0"/>
            <a:ext cx="2436813" cy="6858001"/>
            <a:chOff x="1320800" y="0"/>
            <a:chExt cx="2436813" cy="6858001"/>
          </a:xfrm>
        </p:grpSpPr>
        <p:sp>
          <p:nvSpPr>
            <p:cNvPr id="2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descr="LLNL_Logo_WHT-LRG.png"/>
          <p:cNvPicPr>
            <a:picLocks noChangeAspect="1"/>
          </p:cNvPicPr>
          <p:nvPr userDrawn="1"/>
        </p:nvPicPr>
        <p:blipFill>
          <a:blip r:embed="rId3"/>
          <a:stretch>
            <a:fillRect/>
          </a:stretch>
        </p:blipFill>
        <p:spPr>
          <a:xfrm>
            <a:off x="3456328" y="5430706"/>
            <a:ext cx="4803331" cy="817009"/>
          </a:xfrm>
          <a:prstGeom prst="rect">
            <a:avLst/>
          </a:prstGeom>
        </p:spPr>
      </p:pic>
      <p:pic>
        <p:nvPicPr>
          <p:cNvPr id="27" name="Picture 26"/>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3951" y="5329238"/>
            <a:ext cx="1025652" cy="1019946"/>
          </a:xfrm>
          <a:prstGeom prst="rect">
            <a:avLst/>
          </a:prstGeom>
        </p:spPr>
      </p:pic>
    </p:spTree>
    <p:extLst>
      <p:ext uri="{BB962C8B-B14F-4D97-AF65-F5344CB8AC3E}">
        <p14:creationId xmlns:p14="http://schemas.microsoft.com/office/powerpoint/2010/main" val="214305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803AD4-7BE0-2A4B-A456-423568D68AB6}"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9CE41-E4A6-3D43-8FAD-7B7261F969AE}"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6FA1F1-AE51-DE40-9EB5-AE897729E6C3}"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A71108-56B8-F442-8686-51EE18D55D4B}" type="datetime1">
              <a:rPr lang="en-US" smtClean="0"/>
              <a:t>6/4/17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A3740C-7B78-014B-80C8-CCC89C09DBB9}" type="datetime1">
              <a:rPr lang="en-US" smtClean="0"/>
              <a:t>6/4/17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768F0-D015-7C48-8C4C-2ABC74EADC18}" type="datetime1">
              <a:rPr lang="en-US" smtClean="0"/>
              <a:t>6/4/17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C6346-88A2-9642-AA08-56C1B3CE8FF0}"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3282E-C1A8-0847-B3F3-D210FFF1EE23}"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723A6B-E9E6-954D-AF4C-F06EE1347F7D}" type="datetime1">
              <a:rPr lang="en-US" smtClean="0"/>
              <a:t>6/4/17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20">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7323" y="1194331"/>
            <a:ext cx="10045699" cy="2181998"/>
          </a:xfrm>
          <a:effectLst/>
        </p:spPr>
        <p:txBody>
          <a:bodyPr>
            <a:normAutofit/>
          </a:bodyPr>
          <a:lstStyle/>
          <a:p>
            <a:r>
              <a:rPr lang="en-US" sz="5400" b="1" dirty="0" smtClean="0">
                <a:solidFill>
                  <a:srgbClr val="8F0856"/>
                </a:solidFill>
              </a:rPr>
              <a:t>User Support and Documentation</a:t>
            </a:r>
            <a:endParaRPr lang="en-US" sz="5400" b="1" dirty="0">
              <a:solidFill>
                <a:srgbClr val="8F0856"/>
              </a:solidFill>
            </a:endParaRPr>
          </a:p>
        </p:txBody>
      </p:sp>
      <p:sp>
        <p:nvSpPr>
          <p:cNvPr id="3" name="Subtitle 2"/>
          <p:cNvSpPr>
            <a:spLocks noGrp="1"/>
          </p:cNvSpPr>
          <p:nvPr>
            <p:ph type="subTitle" idx="1"/>
          </p:nvPr>
        </p:nvSpPr>
        <p:spPr>
          <a:xfrm>
            <a:off x="4515377" y="3996266"/>
            <a:ext cx="6987645" cy="2415043"/>
          </a:xfrm>
        </p:spPr>
        <p:txBody>
          <a:bodyPr>
            <a:normAutofit/>
          </a:bodyPr>
          <a:lstStyle/>
          <a:p>
            <a:r>
              <a:rPr lang="en-US" b="1" dirty="0" smtClean="0"/>
              <a:t>Matthew Harris</a:t>
            </a:r>
          </a:p>
          <a:p>
            <a:r>
              <a:rPr lang="en-US" dirty="0" smtClean="0"/>
              <a:t>Lawrence Livermore National Laboratory</a:t>
            </a:r>
          </a:p>
          <a:p>
            <a:endParaRPr lang="en-US" dirty="0"/>
          </a:p>
          <a:p>
            <a:r>
              <a:rPr lang="en-US" dirty="0"/>
              <a:t>2017 Triennial Project Review, Potomac, MD</a:t>
            </a:r>
          </a:p>
          <a:p>
            <a:r>
              <a:rPr lang="en-US" dirty="0"/>
              <a:t>June 8 – 9, 2017</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94424191"/>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 xmlns:a16="http://schemas.microsoft.com/office/drawing/2014/main" val="4094529835"/>
                    </a:ext>
                  </a:extLst>
                </a:gridCol>
                <a:gridCol w="308635">
                  <a:extLst>
                    <a:ext uri="{9D8B030D-6E8A-4147-A177-3AD203B41FA5}">
                      <a16:colId xmlns="" xmlns:a16="http://schemas.microsoft.com/office/drawing/2014/main" val="3537846017"/>
                    </a:ext>
                  </a:extLst>
                </a:gridCol>
                <a:gridCol w="2122152">
                  <a:extLst>
                    <a:ext uri="{9D8B030D-6E8A-4147-A177-3AD203B41FA5}">
                      <a16:colId xmlns="" xmlns:a16="http://schemas.microsoft.com/office/drawing/2014/main" val="2941850290"/>
                    </a:ext>
                  </a:extLst>
                </a:gridCol>
                <a:gridCol w="234044">
                  <a:extLst>
                    <a:ext uri="{9D8B030D-6E8A-4147-A177-3AD203B41FA5}">
                      <a16:colId xmlns="" xmlns:a16="http://schemas.microsoft.com/office/drawing/2014/main"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 xmlns:a16="http://schemas.microsoft.com/office/drawing/2014/main"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864763846"/>
                  </a:ext>
                </a:extLst>
              </a:tr>
              <a:tr h="196308">
                <a:tc gridSpan="2">
                  <a:txBody>
                    <a:bodyPr/>
                    <a:lstStyle/>
                    <a:p>
                      <a:pPr marL="0" marR="0" algn="ctr">
                        <a:spcBef>
                          <a:spcPts val="0"/>
                        </a:spcBef>
                        <a:spcAft>
                          <a:spcPts val="0"/>
                        </a:spcAft>
                      </a:pPr>
                      <a:r>
                        <a:rPr lang="en-US" sz="1200" dirty="0">
                          <a:effectLst/>
                        </a:rPr>
                        <a:t>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0967730"/>
                  </a:ext>
                </a:extLst>
              </a:tr>
              <a:tr h="147084">
                <a:tc gridSpan="2">
                  <a:txBody>
                    <a:bodyPr/>
                    <a:lstStyle/>
                    <a:p>
                      <a:pPr marL="0" marR="0" algn="ctr">
                        <a:spcBef>
                          <a:spcPts val="0"/>
                        </a:spcBef>
                        <a:spcAft>
                          <a:spcPts val="0"/>
                        </a:spcAft>
                      </a:pPr>
                      <a:r>
                        <a:rPr lang="en-US" sz="1200" dirty="0">
                          <a:effectLst/>
                        </a:rPr>
                        <a:t>1.10</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3832388987"/>
                  </a:ext>
                </a:extLst>
              </a:tr>
              <a:tr h="192684">
                <a:tc gridSpan="2">
                  <a:txBody>
                    <a:bodyPr/>
                    <a:lstStyle/>
                    <a:p>
                      <a:pPr marL="0" marR="0" algn="ctr">
                        <a:spcBef>
                          <a:spcPts val="0"/>
                        </a:spcBef>
                        <a:spcAft>
                          <a:spcPts val="0"/>
                        </a:spcAft>
                      </a:pPr>
                      <a:r>
                        <a:rPr lang="en-US" sz="1200" dirty="0">
                          <a:effectLst/>
                        </a:rPr>
                        <a:t>1.13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072766819"/>
                  </a:ext>
                </a:extLst>
              </a:tr>
              <a:tr h="147084">
                <a:tc gridSpan="2">
                  <a:txBody>
                    <a:bodyPr/>
                    <a:lstStyle/>
                    <a:p>
                      <a:pPr marL="0" marR="0" algn="ctr">
                        <a:spcBef>
                          <a:spcPts val="100"/>
                        </a:spcBef>
                        <a:spcAft>
                          <a:spcPts val="100"/>
                        </a:spcAft>
                      </a:pPr>
                      <a:r>
                        <a:rPr lang="en-US" sz="1200" dirty="0">
                          <a:effectLst/>
                        </a:rPr>
                        <a:t>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78930218"/>
                  </a:ext>
                </a:extLst>
              </a:tr>
              <a:tr h="209736">
                <a:tc gridSpan="2">
                  <a:txBody>
                    <a:bodyPr/>
                    <a:lstStyle/>
                    <a:p>
                      <a:pPr marL="0" marR="0" algn="ctr">
                        <a:spcBef>
                          <a:spcPts val="100"/>
                        </a:spcBef>
                        <a:spcAft>
                          <a:spcPts val="100"/>
                        </a:spcAft>
                      </a:pPr>
                      <a:r>
                        <a:rPr lang="en-US" sz="1200" dirty="0">
                          <a:effectLst/>
                        </a:rPr>
                        <a:t>2.3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101986888"/>
                  </a:ext>
                </a:extLst>
              </a:tr>
              <a:tr h="147084">
                <a:tc gridSpan="2">
                  <a:txBody>
                    <a:bodyPr/>
                    <a:lstStyle/>
                    <a:p>
                      <a:pPr marL="0" marR="0" algn="ctr">
                        <a:spcBef>
                          <a:spcPts val="100"/>
                        </a:spcBef>
                        <a:spcAft>
                          <a:spcPts val="100"/>
                        </a:spcAft>
                      </a:pPr>
                      <a:r>
                        <a:rPr lang="en-US" sz="1200" dirty="0">
                          <a:effectLst/>
                        </a:rPr>
                        <a:t>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86676698"/>
                  </a:ext>
                </a:extLst>
              </a:tr>
            </a:tbl>
          </a:graphicData>
        </a:graphic>
      </p:graphicFrame>
    </p:spTree>
    <p:extLst>
      <p:ext uri="{BB962C8B-B14F-4D97-AF65-F5344CB8AC3E}">
        <p14:creationId xmlns:p14="http://schemas.microsoft.com/office/powerpoint/2010/main" val="162034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1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3"/>
          <p:cNvSpPr>
            <a:spLocks noGrp="1"/>
          </p:cNvSpPr>
          <p:nvPr>
            <p:ph type="title"/>
          </p:nvPr>
        </p:nvSpPr>
        <p:spPr>
          <a:xfrm>
            <a:off x="1576559" y="6601"/>
            <a:ext cx="4396085" cy="1279274"/>
          </a:xfrm>
          <a:effectLst>
            <a:outerShdw blurRad="50800" dist="38100" dir="2700000" algn="tl" rotWithShape="0">
              <a:prstClr val="black">
                <a:alpha val="40000"/>
              </a:prstClr>
            </a:outerShdw>
          </a:effectLst>
        </p:spPr>
        <p:txBody>
          <a:bodyPr>
            <a:noAutofit/>
          </a:bodyPr>
          <a:lstStyle/>
          <a:p>
            <a:r>
              <a:rPr lang="en-US" b="1" dirty="0" smtClean="0">
                <a:solidFill>
                  <a:srgbClr val="376092"/>
                </a:solidFill>
              </a:rPr>
              <a:t>ESGF public facing website</a:t>
            </a:r>
            <a:endParaRPr lang="en-US" b="1" dirty="0">
              <a:solidFill>
                <a:srgbClr val="376092"/>
              </a:solidFill>
            </a:endParaRPr>
          </a:p>
        </p:txBody>
      </p:sp>
      <p:sp>
        <p:nvSpPr>
          <p:cNvPr id="84" name="Content Placeholder 2"/>
          <p:cNvSpPr>
            <a:spLocks noGrp="1"/>
          </p:cNvSpPr>
          <p:nvPr>
            <p:ph idx="1"/>
          </p:nvPr>
        </p:nvSpPr>
        <p:spPr>
          <a:xfrm>
            <a:off x="1576559" y="1285875"/>
            <a:ext cx="3870687" cy="5384283"/>
          </a:xfrm>
        </p:spPr>
        <p:txBody>
          <a:bodyPr>
            <a:normAutofit/>
          </a:bodyPr>
          <a:lstStyle/>
          <a:p>
            <a:r>
              <a:rPr lang="en-US" b="1" dirty="0" smtClean="0">
                <a:solidFill>
                  <a:srgbClr val="8F0856"/>
                </a:solidFill>
              </a:rPr>
              <a:t>https://</a:t>
            </a:r>
            <a:r>
              <a:rPr lang="en-US" b="1" dirty="0" err="1">
                <a:solidFill>
                  <a:srgbClr val="8F0856"/>
                </a:solidFill>
              </a:rPr>
              <a:t>esgf.llnl.gov</a:t>
            </a:r>
            <a:r>
              <a:rPr lang="en-US" b="1" dirty="0">
                <a:solidFill>
                  <a:srgbClr val="8F0856"/>
                </a:solidFill>
              </a:rPr>
              <a:t>/</a:t>
            </a:r>
            <a:endParaRPr lang="en-US" b="1" dirty="0" smtClean="0">
              <a:solidFill>
                <a:srgbClr val="8F0856"/>
              </a:solidFill>
            </a:endParaRPr>
          </a:p>
          <a:p>
            <a:pPr lvl="1"/>
            <a:r>
              <a:rPr lang="en-US" dirty="0" smtClean="0"/>
              <a:t>about</a:t>
            </a:r>
          </a:p>
          <a:p>
            <a:pPr lvl="1"/>
            <a:r>
              <a:rPr lang="en-US" dirty="0" smtClean="0"/>
              <a:t>Document</a:t>
            </a:r>
          </a:p>
          <a:p>
            <a:pPr lvl="1"/>
            <a:r>
              <a:rPr lang="en-US" dirty="0" smtClean="0"/>
              <a:t>Press</a:t>
            </a:r>
          </a:p>
          <a:p>
            <a:pPr lvl="1"/>
            <a:r>
              <a:rPr lang="en-US" dirty="0" smtClean="0"/>
              <a:t>Build</a:t>
            </a:r>
          </a:p>
          <a:p>
            <a:pPr lvl="1"/>
            <a:r>
              <a:rPr lang="en-US" dirty="0" smtClean="0"/>
              <a:t>Users</a:t>
            </a:r>
          </a:p>
          <a:p>
            <a:pPr lvl="1"/>
            <a:r>
              <a:rPr lang="en-US" dirty="0" smtClean="0"/>
              <a:t>Developers</a:t>
            </a:r>
          </a:p>
          <a:p>
            <a:pPr lvl="1"/>
            <a:r>
              <a:rPr lang="en-US" dirty="0" smtClean="0"/>
              <a:t>Wikis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107" y="158367"/>
            <a:ext cx="5752475" cy="6371021"/>
          </a:xfrm>
          <a:prstGeom prst="rect">
            <a:avLst/>
          </a:prstGeom>
        </p:spPr>
      </p:pic>
    </p:spTree>
    <p:extLst>
      <p:ext uri="{BB962C8B-B14F-4D97-AF65-F5344CB8AC3E}">
        <p14:creationId xmlns:p14="http://schemas.microsoft.com/office/powerpoint/2010/main" val="10537867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3"/>
          <p:cNvSpPr>
            <a:spLocks noGrp="1"/>
          </p:cNvSpPr>
          <p:nvPr>
            <p:ph type="title"/>
          </p:nvPr>
        </p:nvSpPr>
        <p:spPr>
          <a:xfrm>
            <a:off x="1576559" y="6601"/>
            <a:ext cx="4396085" cy="1279274"/>
          </a:xfrm>
          <a:effectLst/>
        </p:spPr>
        <p:txBody>
          <a:bodyPr>
            <a:noAutofit/>
          </a:bodyPr>
          <a:lstStyle/>
          <a:p>
            <a:r>
              <a:rPr lang="en-US" b="1" dirty="0" smtClean="0">
                <a:solidFill>
                  <a:srgbClr val="8F0856"/>
                </a:solidFill>
              </a:rPr>
              <a:t>ESGF GitHub website</a:t>
            </a:r>
            <a:endParaRPr lang="en-US" b="1" dirty="0">
              <a:solidFill>
                <a:srgbClr val="8F0856"/>
              </a:solidFill>
            </a:endParaRPr>
          </a:p>
        </p:txBody>
      </p:sp>
      <p:sp>
        <p:nvSpPr>
          <p:cNvPr id="84" name="Content Placeholder 2"/>
          <p:cNvSpPr>
            <a:spLocks noGrp="1"/>
          </p:cNvSpPr>
          <p:nvPr>
            <p:ph idx="1"/>
          </p:nvPr>
        </p:nvSpPr>
        <p:spPr>
          <a:xfrm>
            <a:off x="1576559" y="1285875"/>
            <a:ext cx="3870687" cy="5384283"/>
          </a:xfrm>
        </p:spPr>
        <p:txBody>
          <a:bodyPr>
            <a:normAutofit fontScale="85000" lnSpcReduction="20000"/>
          </a:bodyPr>
          <a:lstStyle/>
          <a:p>
            <a:r>
              <a:rPr lang="en-US" b="1" dirty="0" smtClean="0">
                <a:solidFill>
                  <a:srgbClr val="8F0856"/>
                </a:solidFill>
              </a:rPr>
              <a:t>https</a:t>
            </a:r>
            <a:r>
              <a:rPr lang="en-US" b="1" dirty="0">
                <a:solidFill>
                  <a:srgbClr val="8F0856"/>
                </a:solidFill>
              </a:rPr>
              <a:t>://github.com/ESGF</a:t>
            </a:r>
            <a:endParaRPr lang="en-US" b="1" dirty="0" smtClean="0">
              <a:solidFill>
                <a:srgbClr val="8F0856"/>
              </a:solidFill>
            </a:endParaRPr>
          </a:p>
          <a:p>
            <a:pPr lvl="1"/>
            <a:r>
              <a:rPr lang="en-US" dirty="0" err="1" smtClean="0"/>
              <a:t>esgf.github.io</a:t>
            </a:r>
            <a:endParaRPr lang="en-US" dirty="0" smtClean="0"/>
          </a:p>
          <a:p>
            <a:pPr lvl="1"/>
            <a:r>
              <a:rPr lang="en-US" dirty="0" err="1" smtClean="0"/>
              <a:t>esgf</a:t>
            </a:r>
            <a:r>
              <a:rPr lang="en-US" dirty="0" smtClean="0"/>
              <a:t>-dashboard</a:t>
            </a:r>
          </a:p>
          <a:p>
            <a:pPr lvl="1"/>
            <a:r>
              <a:rPr lang="en-US" dirty="0" err="1" smtClean="0"/>
              <a:t>esgf</a:t>
            </a:r>
            <a:r>
              <a:rPr lang="en-US" dirty="0" smtClean="0"/>
              <a:t>-compute-</a:t>
            </a:r>
            <a:r>
              <a:rPr lang="en-US" dirty="0" err="1" smtClean="0"/>
              <a:t>wps</a:t>
            </a:r>
            <a:endParaRPr lang="en-US" dirty="0" smtClean="0"/>
          </a:p>
          <a:p>
            <a:pPr lvl="1"/>
            <a:r>
              <a:rPr lang="en-US" dirty="0" err="1" smtClean="0"/>
              <a:t>esgf-docker</a:t>
            </a:r>
            <a:endParaRPr lang="en-US" dirty="0" smtClean="0"/>
          </a:p>
          <a:p>
            <a:pPr lvl="1"/>
            <a:r>
              <a:rPr lang="en-US" dirty="0" err="1" smtClean="0"/>
              <a:t>esgf</a:t>
            </a:r>
            <a:r>
              <a:rPr lang="en-US" dirty="0" smtClean="0"/>
              <a:t>-installer</a:t>
            </a:r>
          </a:p>
          <a:p>
            <a:pPr lvl="1"/>
            <a:r>
              <a:rPr lang="en-US" dirty="0" err="1" smtClean="0"/>
              <a:t>esgf</a:t>
            </a:r>
            <a:r>
              <a:rPr lang="en-US" dirty="0" smtClean="0"/>
              <a:t>-compute-</a:t>
            </a:r>
            <a:r>
              <a:rPr lang="en-US" dirty="0" err="1" smtClean="0"/>
              <a:t>api</a:t>
            </a:r>
            <a:endParaRPr lang="en-US" dirty="0" smtClean="0"/>
          </a:p>
          <a:p>
            <a:pPr lvl="1"/>
            <a:r>
              <a:rPr lang="en-US" dirty="0" err="1" smtClean="0"/>
              <a:t>esgf</a:t>
            </a:r>
            <a:r>
              <a:rPr lang="en-US" dirty="0" smtClean="0"/>
              <a:t>-node-manager</a:t>
            </a:r>
          </a:p>
          <a:p>
            <a:pPr lvl="1"/>
            <a:r>
              <a:rPr lang="en-US" dirty="0" err="1" smtClean="0"/>
              <a:t>esgf</a:t>
            </a:r>
            <a:r>
              <a:rPr lang="en-US" dirty="0" smtClean="0"/>
              <a:t>-dashboard-</a:t>
            </a:r>
            <a:r>
              <a:rPr lang="en-US" dirty="0" err="1" smtClean="0"/>
              <a:t>ui</a:t>
            </a:r>
            <a:endParaRPr lang="en-US" dirty="0" smtClean="0"/>
          </a:p>
          <a:p>
            <a:pPr lvl="1"/>
            <a:r>
              <a:rPr lang="en-US" dirty="0" err="1" smtClean="0"/>
              <a:t>esgf</a:t>
            </a:r>
            <a:r>
              <a:rPr lang="en-US" dirty="0" smtClean="0"/>
              <a:t>-</a:t>
            </a:r>
            <a:r>
              <a:rPr lang="en-US" dirty="0" err="1" smtClean="0"/>
              <a:t>slcs</a:t>
            </a:r>
            <a:r>
              <a:rPr lang="en-US" dirty="0" smtClean="0"/>
              <a:t>-server-playbook</a:t>
            </a:r>
          </a:p>
          <a:p>
            <a:pPr lvl="1"/>
            <a:r>
              <a:rPr lang="en-US" dirty="0" err="1" smtClean="0"/>
              <a:t>esgf</a:t>
            </a:r>
            <a:r>
              <a:rPr lang="en-US" dirty="0" smtClean="0"/>
              <a:t>-search</a:t>
            </a:r>
          </a:p>
          <a:p>
            <a:pPr lvl="1"/>
            <a:r>
              <a:rPr lang="en-US" dirty="0" err="1" smtClean="0"/>
              <a:t>esgf</a:t>
            </a:r>
            <a:r>
              <a:rPr lang="en-US" dirty="0" smtClean="0"/>
              <a:t>-artifacts</a:t>
            </a:r>
          </a:p>
          <a:p>
            <a:pPr lvl="1"/>
            <a:r>
              <a:rPr lang="en-US" dirty="0" err="1" smtClean="0"/>
              <a:t>esgf</a:t>
            </a:r>
            <a:r>
              <a:rPr lang="en-US" dirty="0" smtClean="0"/>
              <a:t>-security</a:t>
            </a:r>
          </a:p>
          <a:p>
            <a:pPr lvl="1"/>
            <a:r>
              <a:rPr lang="en-US" dirty="0" err="1" smtClean="0"/>
              <a:t>Config</a:t>
            </a:r>
            <a:endParaRPr lang="en-US" dirty="0" smtClean="0"/>
          </a:p>
          <a:p>
            <a:pPr lvl="1"/>
            <a:r>
              <a:rPr lang="en-US" dirty="0" err="1" smtClean="0"/>
              <a:t>Icnwg</a:t>
            </a:r>
            <a:endParaRPr lang="en-US" dirty="0" smtClean="0"/>
          </a:p>
          <a:p>
            <a:pPr lvl="1"/>
            <a:r>
              <a:rPr lang="en-US" dirty="0" smtClean="0"/>
              <a:t>… + 36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645" y="0"/>
            <a:ext cx="6047906" cy="6457950"/>
          </a:xfrm>
          <a:prstGeom prst="rect">
            <a:avLst/>
          </a:prstGeom>
        </p:spPr>
      </p:pic>
    </p:spTree>
    <p:extLst>
      <p:ext uri="{BB962C8B-B14F-4D97-AF65-F5344CB8AC3E}">
        <p14:creationId xmlns:p14="http://schemas.microsoft.com/office/powerpoint/2010/main" val="1986889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3"/>
          <p:cNvSpPr>
            <a:spLocks noGrp="1"/>
          </p:cNvSpPr>
          <p:nvPr>
            <p:ph type="title"/>
          </p:nvPr>
        </p:nvSpPr>
        <p:spPr>
          <a:xfrm>
            <a:off x="1576559" y="6600"/>
            <a:ext cx="2471929" cy="2395405"/>
          </a:xfrm>
          <a:effectLst/>
        </p:spPr>
        <p:txBody>
          <a:bodyPr>
            <a:noAutofit/>
          </a:bodyPr>
          <a:lstStyle/>
          <a:p>
            <a:r>
              <a:rPr lang="en-US" sz="3600" b="1" dirty="0" smtClean="0">
                <a:solidFill>
                  <a:srgbClr val="8F0856"/>
                </a:solidFill>
              </a:rPr>
              <a:t>ESGF Confluence JIRA website</a:t>
            </a:r>
            <a:endParaRPr lang="en-US" sz="3600" b="1" dirty="0">
              <a:solidFill>
                <a:srgbClr val="8F0856"/>
              </a:solidFill>
            </a:endParaRPr>
          </a:p>
        </p:txBody>
      </p:sp>
      <p:sp>
        <p:nvSpPr>
          <p:cNvPr id="84" name="Content Placeholder 2"/>
          <p:cNvSpPr>
            <a:spLocks noGrp="1"/>
          </p:cNvSpPr>
          <p:nvPr>
            <p:ph idx="1"/>
          </p:nvPr>
        </p:nvSpPr>
        <p:spPr>
          <a:xfrm>
            <a:off x="1132764" y="2402006"/>
            <a:ext cx="2915724" cy="3657600"/>
          </a:xfrm>
        </p:spPr>
        <p:txBody>
          <a:bodyPr>
            <a:normAutofit/>
          </a:bodyPr>
          <a:lstStyle/>
          <a:p>
            <a:r>
              <a:rPr lang="en-US" b="1" dirty="0" smtClean="0">
                <a:solidFill>
                  <a:srgbClr val="376092"/>
                </a:solidFill>
              </a:rPr>
              <a:t>https</a:t>
            </a:r>
            <a:r>
              <a:rPr lang="en-US" b="1" dirty="0">
                <a:solidFill>
                  <a:srgbClr val="376092"/>
                </a:solidFill>
              </a:rPr>
              <a:t>://</a:t>
            </a:r>
            <a:r>
              <a:rPr lang="en-US" b="1" dirty="0" smtClean="0">
                <a:solidFill>
                  <a:srgbClr val="376092"/>
                </a:solidFill>
              </a:rPr>
              <a:t>acme-</a:t>
            </a:r>
            <a:r>
              <a:rPr lang="en-US" b="1" dirty="0" err="1" smtClean="0">
                <a:solidFill>
                  <a:srgbClr val="376092"/>
                </a:solidFill>
              </a:rPr>
              <a:t>climate.atlassian.net</a:t>
            </a:r>
            <a:r>
              <a:rPr lang="en-US" b="1" dirty="0" smtClean="0">
                <a:solidFill>
                  <a:srgbClr val="376092"/>
                </a:solidFill>
              </a:rPr>
              <a:t>/wiki/display/ESGF/</a:t>
            </a:r>
            <a:r>
              <a:rPr lang="en-US" b="1" dirty="0" err="1" smtClean="0">
                <a:solidFill>
                  <a:srgbClr val="376092"/>
                </a:solidFill>
              </a:rPr>
              <a:t>Earth+System+Grid+Federation</a:t>
            </a:r>
            <a:endParaRPr lang="en-US" b="1" dirty="0" smtClean="0">
              <a:solidFill>
                <a:srgbClr val="37609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488" y="0"/>
            <a:ext cx="8143512" cy="6329363"/>
          </a:xfrm>
          <a:prstGeom prst="rect">
            <a:avLst/>
          </a:prstGeom>
        </p:spPr>
      </p:pic>
    </p:spTree>
    <p:extLst>
      <p:ext uri="{BB962C8B-B14F-4D97-AF65-F5344CB8AC3E}">
        <p14:creationId xmlns:p14="http://schemas.microsoft.com/office/powerpoint/2010/main" val="231706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3"/>
          <p:cNvSpPr>
            <a:spLocks noGrp="1"/>
          </p:cNvSpPr>
          <p:nvPr>
            <p:ph type="title"/>
          </p:nvPr>
        </p:nvSpPr>
        <p:spPr>
          <a:xfrm>
            <a:off x="1576559" y="6600"/>
            <a:ext cx="4114557" cy="2395405"/>
          </a:xfrm>
          <a:effectLst/>
        </p:spPr>
        <p:txBody>
          <a:bodyPr>
            <a:noAutofit/>
          </a:bodyPr>
          <a:lstStyle/>
          <a:p>
            <a:r>
              <a:rPr lang="en-US" b="1" dirty="0" smtClean="0">
                <a:solidFill>
                  <a:srgbClr val="8F0856"/>
                </a:solidFill>
              </a:rPr>
              <a:t>CoG Tutorial website</a:t>
            </a:r>
            <a:endParaRPr lang="en-US" b="1" dirty="0">
              <a:solidFill>
                <a:srgbClr val="8F0856"/>
              </a:solidFill>
            </a:endParaRPr>
          </a:p>
        </p:txBody>
      </p:sp>
      <p:sp>
        <p:nvSpPr>
          <p:cNvPr id="84" name="Content Placeholder 2"/>
          <p:cNvSpPr>
            <a:spLocks noGrp="1"/>
          </p:cNvSpPr>
          <p:nvPr>
            <p:ph idx="1"/>
          </p:nvPr>
        </p:nvSpPr>
        <p:spPr>
          <a:xfrm>
            <a:off x="1576558" y="2251881"/>
            <a:ext cx="4278331" cy="3657600"/>
          </a:xfrm>
        </p:spPr>
        <p:txBody>
          <a:bodyPr>
            <a:normAutofit/>
          </a:bodyPr>
          <a:lstStyle/>
          <a:p>
            <a:r>
              <a:rPr lang="en-US" b="1" dirty="0">
                <a:solidFill>
                  <a:srgbClr val="376092"/>
                </a:solidFill>
              </a:rPr>
              <a:t>https://</a:t>
            </a:r>
            <a:r>
              <a:rPr lang="en-US" b="1" dirty="0" err="1">
                <a:solidFill>
                  <a:srgbClr val="376092"/>
                </a:solidFill>
              </a:rPr>
              <a:t>www.earthsystemcog.org</a:t>
            </a:r>
            <a:r>
              <a:rPr lang="en-US" b="1" dirty="0">
                <a:solidFill>
                  <a:srgbClr val="376092"/>
                </a:solidFill>
              </a:rPr>
              <a:t>/projects/cog/</a:t>
            </a:r>
            <a:r>
              <a:rPr lang="en-US" b="1" dirty="0" err="1">
                <a:solidFill>
                  <a:srgbClr val="376092"/>
                </a:solidFill>
              </a:rPr>
              <a:t>tutorials_web</a:t>
            </a:r>
            <a:endParaRPr lang="en-US" b="1" dirty="0" smtClean="0">
              <a:solidFill>
                <a:srgbClr val="37609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613" y="6600"/>
            <a:ext cx="6031084" cy="6456327"/>
          </a:xfrm>
          <a:prstGeom prst="rect">
            <a:avLst/>
          </a:prstGeom>
        </p:spPr>
      </p:pic>
    </p:spTree>
    <p:extLst>
      <p:ext uri="{BB962C8B-B14F-4D97-AF65-F5344CB8AC3E}">
        <p14:creationId xmlns:p14="http://schemas.microsoft.com/office/powerpoint/2010/main" val="871975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a:effectLst/>
        </p:spPr>
        <p:txBody>
          <a:bodyPr/>
          <a:lstStyle/>
          <a:p>
            <a:r>
              <a:rPr lang="en-US" b="1" dirty="0" smtClean="0">
                <a:solidFill>
                  <a:srgbClr val="8F0856"/>
                </a:solidFill>
              </a:rPr>
              <a:t>Number of E-mail Threads</a:t>
            </a:r>
            <a:endParaRPr lang="en-US" b="1" dirty="0">
              <a:solidFill>
                <a:srgbClr val="8F0856"/>
              </a:solidFill>
            </a:endParaRPr>
          </a:p>
        </p:txBody>
      </p:sp>
      <p:sp>
        <p:nvSpPr>
          <p:cNvPr id="3" name="Content Placeholder 2"/>
          <p:cNvSpPr>
            <a:spLocks noGrp="1"/>
          </p:cNvSpPr>
          <p:nvPr>
            <p:ph idx="1"/>
          </p:nvPr>
        </p:nvSpPr>
        <p:spPr>
          <a:xfrm>
            <a:off x="1484310" y="1187041"/>
            <a:ext cx="10018713" cy="731294"/>
          </a:xfrm>
        </p:spPr>
        <p:txBody>
          <a:bodyPr/>
          <a:lstStyle/>
          <a:p>
            <a:r>
              <a:rPr lang="en-US" b="1" smtClean="0">
                <a:solidFill>
                  <a:srgbClr val="376092"/>
                </a:solidFill>
              </a:rPr>
              <a:t>esgf-user@lists.llnl.gov</a:t>
            </a:r>
            <a:endParaRPr lang="en-US" b="1" dirty="0">
              <a:solidFill>
                <a:srgbClr val="376092"/>
              </a:solidFill>
            </a:endParaRPr>
          </a:p>
        </p:txBody>
      </p:sp>
      <p:pic>
        <p:nvPicPr>
          <p:cNvPr id="5" name="Picture 4"/>
          <p:cNvPicPr>
            <a:picLocks noChangeAspect="1"/>
          </p:cNvPicPr>
          <p:nvPr/>
        </p:nvPicPr>
        <p:blipFill>
          <a:blip r:embed="rId2"/>
          <a:stretch>
            <a:fillRect/>
          </a:stretch>
        </p:blipFill>
        <p:spPr>
          <a:xfrm>
            <a:off x="2200274" y="1861183"/>
            <a:ext cx="9374189" cy="4600033"/>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68600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238421"/>
          </a:xfrm>
          <a:effectLst/>
        </p:spPr>
        <p:txBody>
          <a:bodyPr/>
          <a:lstStyle/>
          <a:p>
            <a:r>
              <a:rPr lang="en-US" b="1" dirty="0" smtClean="0">
                <a:solidFill>
                  <a:srgbClr val="8F0856"/>
                </a:solidFill>
              </a:rPr>
              <a:t>Response Times</a:t>
            </a:r>
            <a:endParaRPr lang="en-US" b="1" dirty="0">
              <a:solidFill>
                <a:srgbClr val="8F0856"/>
              </a:solidFill>
            </a:endParaRPr>
          </a:p>
        </p:txBody>
      </p:sp>
      <p:sp>
        <p:nvSpPr>
          <p:cNvPr id="3" name="Content Placeholder 2"/>
          <p:cNvSpPr>
            <a:spLocks noGrp="1"/>
          </p:cNvSpPr>
          <p:nvPr>
            <p:ph idx="1"/>
          </p:nvPr>
        </p:nvSpPr>
        <p:spPr>
          <a:xfrm>
            <a:off x="2279176" y="1028065"/>
            <a:ext cx="9223848" cy="731294"/>
          </a:xfrm>
        </p:spPr>
        <p:txBody>
          <a:bodyPr/>
          <a:lstStyle/>
          <a:p>
            <a:pPr marL="0" indent="0">
              <a:buNone/>
            </a:pPr>
            <a:r>
              <a:rPr lang="en-US" b="1" dirty="0" smtClean="0">
                <a:solidFill>
                  <a:srgbClr val="8F0856"/>
                </a:solidFill>
              </a:rPr>
              <a:t>Mean of response times: first and following answers of ESGF support</a:t>
            </a:r>
            <a:endParaRPr lang="en-US" b="1" dirty="0">
              <a:solidFill>
                <a:srgbClr val="8F0856"/>
              </a:solidFill>
            </a:endParaRPr>
          </a:p>
        </p:txBody>
      </p:sp>
      <p:pic>
        <p:nvPicPr>
          <p:cNvPr id="4" name="Picture 3"/>
          <p:cNvPicPr>
            <a:picLocks noChangeAspect="1"/>
          </p:cNvPicPr>
          <p:nvPr/>
        </p:nvPicPr>
        <p:blipFill>
          <a:blip r:embed="rId2"/>
          <a:stretch>
            <a:fillRect/>
          </a:stretch>
        </p:blipFill>
        <p:spPr>
          <a:xfrm>
            <a:off x="2486209" y="1752599"/>
            <a:ext cx="8809783" cy="4904086"/>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186132" y="1853289"/>
            <a:ext cx="625492" cy="369332"/>
          </a:xfrm>
          <a:prstGeom prst="rect">
            <a:avLst/>
          </a:prstGeom>
          <a:noFill/>
        </p:spPr>
        <p:txBody>
          <a:bodyPr wrap="none" rtlCol="0">
            <a:spAutoFit/>
          </a:bodyPr>
          <a:lstStyle/>
          <a:p>
            <a:r>
              <a:rPr lang="en-US" smtClean="0"/>
              <a:t>days</a:t>
            </a:r>
            <a:endParaRPr lang="en-US"/>
          </a:p>
        </p:txBody>
      </p:sp>
      <p:sp>
        <p:nvSpPr>
          <p:cNvPr id="7" name="TextBox 6"/>
          <p:cNvSpPr txBox="1"/>
          <p:nvPr/>
        </p:nvSpPr>
        <p:spPr>
          <a:xfrm>
            <a:off x="2394074" y="2533203"/>
            <a:ext cx="417550" cy="369332"/>
          </a:xfrm>
          <a:prstGeom prst="rect">
            <a:avLst/>
          </a:prstGeom>
          <a:noFill/>
        </p:spPr>
        <p:txBody>
          <a:bodyPr wrap="none" rtlCol="0">
            <a:spAutoFit/>
          </a:bodyPr>
          <a:lstStyle/>
          <a:p>
            <a:r>
              <a:rPr lang="en-US" smtClean="0"/>
              <a:t>20</a:t>
            </a:r>
            <a:endParaRPr lang="en-US" dirty="0"/>
          </a:p>
        </p:txBody>
      </p:sp>
      <p:sp>
        <p:nvSpPr>
          <p:cNvPr id="8" name="TextBox 7"/>
          <p:cNvSpPr txBox="1"/>
          <p:nvPr/>
        </p:nvSpPr>
        <p:spPr>
          <a:xfrm>
            <a:off x="2412156" y="3313119"/>
            <a:ext cx="399468" cy="369332"/>
          </a:xfrm>
          <a:prstGeom prst="rect">
            <a:avLst/>
          </a:prstGeom>
          <a:noFill/>
        </p:spPr>
        <p:txBody>
          <a:bodyPr wrap="none" rtlCol="0">
            <a:spAutoFit/>
          </a:bodyPr>
          <a:lstStyle/>
          <a:p>
            <a:r>
              <a:rPr lang="en-US" dirty="0" smtClean="0"/>
              <a:t>15</a:t>
            </a:r>
            <a:endParaRPr lang="en-US" dirty="0"/>
          </a:p>
        </p:txBody>
      </p:sp>
      <p:sp>
        <p:nvSpPr>
          <p:cNvPr id="9" name="TextBox 8"/>
          <p:cNvSpPr txBox="1"/>
          <p:nvPr/>
        </p:nvSpPr>
        <p:spPr>
          <a:xfrm>
            <a:off x="2394074" y="4121928"/>
            <a:ext cx="417550" cy="369332"/>
          </a:xfrm>
          <a:prstGeom prst="rect">
            <a:avLst/>
          </a:prstGeom>
          <a:noFill/>
        </p:spPr>
        <p:txBody>
          <a:bodyPr wrap="square" rtlCol="0">
            <a:spAutoFit/>
          </a:bodyPr>
          <a:lstStyle/>
          <a:p>
            <a:r>
              <a:rPr lang="en-US" dirty="0" smtClean="0"/>
              <a:t>10</a:t>
            </a:r>
            <a:endParaRPr lang="en-US" dirty="0"/>
          </a:p>
        </p:txBody>
      </p:sp>
      <p:sp>
        <p:nvSpPr>
          <p:cNvPr id="10" name="TextBox 9"/>
          <p:cNvSpPr txBox="1"/>
          <p:nvPr/>
        </p:nvSpPr>
        <p:spPr>
          <a:xfrm>
            <a:off x="2474874" y="4903441"/>
            <a:ext cx="295274" cy="369332"/>
          </a:xfrm>
          <a:prstGeom prst="rect">
            <a:avLst/>
          </a:prstGeom>
          <a:noFill/>
        </p:spPr>
        <p:txBody>
          <a:bodyPr wrap="none" rtlCol="0">
            <a:spAutoFit/>
          </a:bodyPr>
          <a:lstStyle/>
          <a:p>
            <a:r>
              <a:rPr lang="en-US" dirty="0" smtClean="0"/>
              <a:t>5</a:t>
            </a:r>
            <a:endParaRPr lang="en-US" dirty="0"/>
          </a:p>
        </p:txBody>
      </p:sp>
    </p:spTree>
    <p:extLst>
      <p:ext uri="{BB962C8B-B14F-4D97-AF65-F5344CB8AC3E}">
        <p14:creationId xmlns:p14="http://schemas.microsoft.com/office/powerpoint/2010/main" val="1567058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238421"/>
          </a:xfrm>
          <a:effectLst/>
        </p:spPr>
        <p:txBody>
          <a:bodyPr/>
          <a:lstStyle/>
          <a:p>
            <a:r>
              <a:rPr lang="en-US" b="1" dirty="0" smtClean="0">
                <a:solidFill>
                  <a:srgbClr val="8F0856"/>
                </a:solidFill>
              </a:rPr>
              <a:t>Categories of Questions</a:t>
            </a:r>
            <a:endParaRPr lang="en-US" b="1" dirty="0">
              <a:solidFill>
                <a:srgbClr val="8F0856"/>
              </a:solidFill>
            </a:endParaRPr>
          </a:p>
        </p:txBody>
      </p:sp>
      <p:pic>
        <p:nvPicPr>
          <p:cNvPr id="11" name="Picture 10"/>
          <p:cNvPicPr>
            <a:picLocks noChangeAspect="1"/>
          </p:cNvPicPr>
          <p:nvPr/>
        </p:nvPicPr>
        <p:blipFill>
          <a:blip r:embed="rId2"/>
          <a:stretch>
            <a:fillRect/>
          </a:stretch>
        </p:blipFill>
        <p:spPr>
          <a:xfrm>
            <a:off x="6228709" y="1238421"/>
            <a:ext cx="5862115" cy="4995587"/>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rotWithShape="1">
          <a:blip r:embed="rId3"/>
          <a:srcRect b="10302"/>
          <a:stretch/>
        </p:blipFill>
        <p:spPr>
          <a:xfrm>
            <a:off x="1384294" y="1238421"/>
            <a:ext cx="4745039" cy="49955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259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891" y="0"/>
            <a:ext cx="10018713" cy="1211011"/>
          </a:xfrm>
          <a:effectLst/>
        </p:spPr>
        <p:txBody>
          <a:bodyPr>
            <a:normAutofit/>
          </a:bodyPr>
          <a:lstStyle/>
          <a:p>
            <a:r>
              <a:rPr lang="en-US" b="1" smtClean="0">
                <a:solidFill>
                  <a:srgbClr val="8F0856"/>
                </a:solidFill>
              </a:rPr>
              <a:t>Summary</a:t>
            </a:r>
            <a:endParaRPr lang="en-US" b="1" dirty="0">
              <a:solidFill>
                <a:srgbClr val="8F0856"/>
              </a:solidFill>
            </a:endParaRPr>
          </a:p>
        </p:txBody>
      </p:sp>
      <p:sp>
        <p:nvSpPr>
          <p:cNvPr id="3" name="Content Placeholder 2"/>
          <p:cNvSpPr>
            <a:spLocks noGrp="1"/>
          </p:cNvSpPr>
          <p:nvPr>
            <p:ph idx="1"/>
          </p:nvPr>
        </p:nvSpPr>
        <p:spPr>
          <a:xfrm>
            <a:off x="1484310" y="1460311"/>
            <a:ext cx="10018713" cy="4330890"/>
          </a:xfrm>
        </p:spPr>
        <p:txBody>
          <a:bodyPr/>
          <a:lstStyle/>
          <a:p>
            <a:r>
              <a:rPr lang="en-US" dirty="0" smtClean="0"/>
              <a:t>Community feedback from 2016 survey</a:t>
            </a:r>
          </a:p>
          <a:p>
            <a:pPr lvl="1"/>
            <a:r>
              <a:rPr lang="en-US" dirty="0" smtClean="0"/>
              <a:t>User support very useful</a:t>
            </a:r>
          </a:p>
          <a:p>
            <a:pPr lvl="1"/>
            <a:r>
              <a:rPr lang="en-US" dirty="0" smtClean="0"/>
              <a:t>Web documentation difficult to use</a:t>
            </a:r>
          </a:p>
          <a:p>
            <a:r>
              <a:rPr lang="en-US" dirty="0" smtClean="0"/>
              <a:t>Proposed roadmap</a:t>
            </a:r>
          </a:p>
          <a:p>
            <a:pPr lvl="1"/>
            <a:r>
              <a:rPr lang="en-US" dirty="0" smtClean="0"/>
              <a:t>Planned task: continuation of operational support and FAQ</a:t>
            </a:r>
          </a:p>
          <a:p>
            <a:pPr lvl="1"/>
            <a:r>
              <a:rPr lang="en-US" dirty="0" smtClean="0"/>
              <a:t>Planned task: links to or copies of existing documentation into CoG</a:t>
            </a:r>
          </a:p>
          <a:p>
            <a:pPr lvl="1"/>
            <a:r>
              <a:rPr lang="en-US" dirty="0" smtClean="0"/>
              <a:t>Find creative ways to support users and documentation</a:t>
            </a:r>
            <a:endParaRPr lang="en-US" dirty="0"/>
          </a:p>
        </p:txBody>
      </p:sp>
    </p:spTree>
    <p:extLst>
      <p:ext uri="{BB962C8B-B14F-4D97-AF65-F5344CB8AC3E}">
        <p14:creationId xmlns:p14="http://schemas.microsoft.com/office/powerpoint/2010/main" val="3025160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2317</TotalTime>
  <Words>538</Words>
  <Application>Microsoft Macintosh PowerPoint</Application>
  <PresentationFormat>Widescreen</PresentationFormat>
  <Paragraphs>142</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Corbel</vt:lpstr>
      <vt:lpstr>Times New Roman</vt:lpstr>
      <vt:lpstr>Arial</vt:lpstr>
      <vt:lpstr>Parallax</vt:lpstr>
      <vt:lpstr>User Support and Documentation</vt:lpstr>
      <vt:lpstr>ESGF public facing website</vt:lpstr>
      <vt:lpstr>ESGF GitHub website</vt:lpstr>
      <vt:lpstr>ESGF Confluence JIRA website</vt:lpstr>
      <vt:lpstr>CoG Tutorial website</vt:lpstr>
      <vt:lpstr>Number of E-mail Threads</vt:lpstr>
      <vt:lpstr>Response Times</vt:lpstr>
      <vt:lpstr>Categories of Questions</vt:lpstr>
      <vt:lpstr>Summary</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Williams, Dean N.</cp:lastModifiedBy>
  <cp:revision>67</cp:revision>
  <dcterms:created xsi:type="dcterms:W3CDTF">2017-04-12T15:43:38Z</dcterms:created>
  <dcterms:modified xsi:type="dcterms:W3CDTF">2017-06-05T01:02:50Z</dcterms:modified>
</cp:coreProperties>
</file>